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swald Bold" charset="1" panose="00000800000000000000"/>
      <p:regular r:id="rId17"/>
    </p:embeddedFont>
    <p:embeddedFont>
      <p:font typeface="Alatsi" charset="1" panose="00000500000000000000"/>
      <p:regular r:id="rId18"/>
    </p:embeddedFont>
    <p:embeddedFont>
      <p:font typeface="DM Sans" charset="1" panose="000000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DM Sans Bold" charset="1" panose="00000000000000000000"/>
      <p:regular r:id="rId22"/>
    </p:embeddedFont>
    <p:embeddedFont>
      <p:font typeface="Montserrat Light" charset="1" panose="000004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jpe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2325686"/>
            <a:ext cx="9815307" cy="3623226"/>
            <a:chOff x="0" y="0"/>
            <a:chExt cx="13087076" cy="4830968"/>
          </a:xfrm>
        </p:grpSpPr>
        <p:grpSp>
          <p:nvGrpSpPr>
            <p:cNvPr name="Group 6" id="6"/>
            <p:cNvGrpSpPr/>
            <p:nvPr/>
          </p:nvGrpSpPr>
          <p:grpSpPr>
            <a:xfrm rot="0">
              <a:off x="0" y="0"/>
              <a:ext cx="13087076" cy="3727927"/>
              <a:chOff x="0" y="0"/>
              <a:chExt cx="1895495" cy="539942"/>
            </a:xfrm>
          </p:grpSpPr>
          <p:sp>
            <p:nvSpPr>
              <p:cNvPr name="Freeform 7" id="7"/>
              <p:cNvSpPr/>
              <p:nvPr/>
            </p:nvSpPr>
            <p:spPr>
              <a:xfrm flipH="false" flipV="false" rot="0">
                <a:off x="0" y="0"/>
                <a:ext cx="1895495" cy="539942"/>
              </a:xfrm>
              <a:custGeom>
                <a:avLst/>
                <a:gdLst/>
                <a:ahLst/>
                <a:cxnLst/>
                <a:rect r="r" b="b" t="t" l="l"/>
                <a:pathLst>
                  <a:path h="539942" w="1895495">
                    <a:moveTo>
                      <a:pt x="0" y="0"/>
                    </a:moveTo>
                    <a:lnTo>
                      <a:pt x="1895495" y="0"/>
                    </a:lnTo>
                    <a:lnTo>
                      <a:pt x="1895495" y="539942"/>
                    </a:lnTo>
                    <a:lnTo>
                      <a:pt x="0" y="539942"/>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19050"/>
                <a:ext cx="1895495" cy="558992"/>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0" y="-186355"/>
              <a:ext cx="13087076" cy="3596750"/>
            </a:xfrm>
            <a:prstGeom prst="rect">
              <a:avLst/>
            </a:prstGeom>
          </p:spPr>
          <p:txBody>
            <a:bodyPr anchor="t" rtlCol="false" tIns="0" lIns="0" bIns="0" rIns="0">
              <a:spAutoFit/>
            </a:bodyPr>
            <a:lstStyle/>
            <a:p>
              <a:pPr algn="ctr">
                <a:lnSpc>
                  <a:spcPts val="22684"/>
                </a:lnSpc>
              </a:pPr>
              <a:r>
                <a:rPr lang="en-US" b="true" sz="16437" spc="1610">
                  <a:solidFill>
                    <a:srgbClr val="231F20"/>
                  </a:solidFill>
                  <a:latin typeface="Oswald Bold"/>
                  <a:ea typeface="Oswald Bold"/>
                  <a:cs typeface="Oswald Bold"/>
                  <a:sym typeface="Oswald Bold"/>
                </a:rPr>
                <a:t>ATTENUE</a:t>
              </a:r>
            </a:p>
          </p:txBody>
        </p:sp>
        <p:sp>
          <p:nvSpPr>
            <p:cNvPr name="TextBox 10" id="10"/>
            <p:cNvSpPr txBox="true"/>
            <p:nvPr/>
          </p:nvSpPr>
          <p:spPr>
            <a:xfrm rot="0">
              <a:off x="0" y="4025067"/>
              <a:ext cx="13087076" cy="805901"/>
            </a:xfrm>
            <a:prstGeom prst="rect">
              <a:avLst/>
            </a:prstGeom>
          </p:spPr>
          <p:txBody>
            <a:bodyPr anchor="t" rtlCol="false" tIns="0" lIns="0" bIns="0" rIns="0">
              <a:spAutoFit/>
            </a:bodyPr>
            <a:lstStyle/>
            <a:p>
              <a:pPr algn="ctr">
                <a:lnSpc>
                  <a:spcPts val="5056"/>
                </a:lnSpc>
              </a:pPr>
              <a:r>
                <a:rPr lang="en-US" b="true" sz="3663" spc="359">
                  <a:solidFill>
                    <a:srgbClr val="231F20"/>
                  </a:solidFill>
                  <a:latin typeface="Oswald Bold"/>
                  <a:ea typeface="Oswald Bold"/>
                  <a:cs typeface="Oswald Bold"/>
                  <a:sym typeface="Oswald Bold"/>
                </a:rPr>
                <a:t>SMART ATTENDENCE SYSTEM</a:t>
              </a:r>
            </a:p>
          </p:txBody>
        </p:sp>
      </p:grpSp>
      <p:sp>
        <p:nvSpPr>
          <p:cNvPr name="TextBox 11" id="11"/>
          <p:cNvSpPr txBox="true"/>
          <p:nvPr/>
        </p:nvSpPr>
        <p:spPr>
          <a:xfrm rot="0">
            <a:off x="7078723" y="931913"/>
            <a:ext cx="4130554" cy="890516"/>
          </a:xfrm>
          <a:prstGeom prst="rect">
            <a:avLst/>
          </a:prstGeom>
        </p:spPr>
        <p:txBody>
          <a:bodyPr anchor="t" rtlCol="false" tIns="0" lIns="0" bIns="0" rIns="0">
            <a:spAutoFit/>
          </a:bodyPr>
          <a:lstStyle/>
          <a:p>
            <a:pPr algn="ctr">
              <a:lnSpc>
                <a:spcPts val="3482"/>
              </a:lnSpc>
            </a:pPr>
            <a:r>
              <a:rPr lang="en-US" sz="3285" spc="16">
                <a:solidFill>
                  <a:srgbClr val="000000"/>
                </a:solidFill>
                <a:latin typeface="Alatsi"/>
                <a:ea typeface="Alatsi"/>
                <a:cs typeface="Alatsi"/>
                <a:sym typeface="Alatsi"/>
              </a:rPr>
              <a:t>Innovation Laboratory </a:t>
            </a:r>
          </a:p>
          <a:p>
            <a:pPr algn="ctr">
              <a:lnSpc>
                <a:spcPts val="3482"/>
              </a:lnSpc>
            </a:pPr>
            <a:r>
              <a:rPr lang="en-US" sz="3285" spc="16">
                <a:solidFill>
                  <a:srgbClr val="000000"/>
                </a:solidFill>
                <a:latin typeface="Alatsi"/>
                <a:ea typeface="Alatsi"/>
                <a:cs typeface="Alatsi"/>
                <a:sym typeface="Alatsi"/>
              </a:rPr>
              <a:t>AE39201</a:t>
            </a:r>
          </a:p>
        </p:txBody>
      </p:sp>
      <p:grpSp>
        <p:nvGrpSpPr>
          <p:cNvPr name="Group 12" id="12"/>
          <p:cNvGrpSpPr>
            <a:grpSpLocks noChangeAspect="true"/>
          </p:cNvGrpSpPr>
          <p:nvPr/>
        </p:nvGrpSpPr>
        <p:grpSpPr>
          <a:xfrm rot="0">
            <a:off x="7866306" y="6365803"/>
            <a:ext cx="2555387" cy="2555377"/>
            <a:chOff x="0" y="0"/>
            <a:chExt cx="6350025" cy="6350000"/>
          </a:xfrm>
        </p:grpSpPr>
        <p:sp>
          <p:nvSpPr>
            <p:cNvPr name="Freeform 13" id="1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0" t="0" r="0" b="0"/>
              </a:stretch>
            </a:blipFill>
          </p:spPr>
        </p:sp>
      </p:grpSp>
      <p:sp>
        <p:nvSpPr>
          <p:cNvPr name="TextBox 14" id="14"/>
          <p:cNvSpPr txBox="true"/>
          <p:nvPr/>
        </p:nvSpPr>
        <p:spPr>
          <a:xfrm rot="0">
            <a:off x="6891159" y="9290447"/>
            <a:ext cx="4505682" cy="723901"/>
          </a:xfrm>
          <a:prstGeom prst="rect">
            <a:avLst/>
          </a:prstGeom>
        </p:spPr>
        <p:txBody>
          <a:bodyPr anchor="t" rtlCol="false" tIns="0" lIns="0" bIns="0" rIns="0">
            <a:spAutoFit/>
          </a:bodyPr>
          <a:lstStyle/>
          <a:p>
            <a:pPr algn="ctr">
              <a:lnSpc>
                <a:spcPts val="5849"/>
              </a:lnSpc>
              <a:spcBef>
                <a:spcPct val="0"/>
              </a:spcBef>
            </a:pPr>
            <a:r>
              <a:rPr lang="en-US" sz="4499">
                <a:solidFill>
                  <a:srgbClr val="000000"/>
                </a:solidFill>
                <a:latin typeface="Alatsi"/>
                <a:ea typeface="Alatsi"/>
                <a:cs typeface="Alatsi"/>
                <a:sym typeface="Alatsi"/>
              </a:rPr>
              <a:t>Final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63553" y="3122031"/>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5"/>
            <a:stretch>
              <a:fillRect l="0" t="0" r="0" b="0"/>
            </a:stretch>
          </a:blipFill>
        </p:spPr>
      </p:sp>
      <p:sp>
        <p:nvSpPr>
          <p:cNvPr name="TextBox 5" id="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OUR TEAM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096575" y="-7519307"/>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35898" y="5076825"/>
            <a:ext cx="6065708" cy="645303"/>
          </a:xfrm>
          <a:prstGeom prst="rect">
            <a:avLst/>
          </a:prstGeom>
        </p:spPr>
        <p:txBody>
          <a:bodyPr anchor="t" rtlCol="false" tIns="0" lIns="0" bIns="0" rIns="0">
            <a:spAutoFit/>
          </a:bodyPr>
          <a:lstStyle/>
          <a:p>
            <a:pPr algn="l" marL="0" indent="0" lvl="0">
              <a:lnSpc>
                <a:spcPts val="5382"/>
              </a:lnSpc>
              <a:spcBef>
                <a:spcPct val="0"/>
              </a:spcBef>
            </a:pPr>
            <a:r>
              <a:rPr lang="en-US" b="true" sz="3844">
                <a:solidFill>
                  <a:srgbClr val="000000"/>
                </a:solidFill>
                <a:latin typeface="DM Sans Bold"/>
                <a:ea typeface="DM Sans Bold"/>
                <a:cs typeface="DM Sans Bold"/>
                <a:sym typeface="DM Sans Bold"/>
              </a:rPr>
              <a:t>Team ATTENUE</a:t>
            </a:r>
          </a:p>
        </p:txBody>
      </p:sp>
      <p:sp>
        <p:nvSpPr>
          <p:cNvPr name="TextBox 5" id="5"/>
          <p:cNvSpPr txBox="true"/>
          <p:nvPr/>
        </p:nvSpPr>
        <p:spPr>
          <a:xfrm rot="0">
            <a:off x="1028700" y="2946901"/>
            <a:ext cx="10058496" cy="1988565"/>
          </a:xfrm>
          <a:prstGeom prst="rect">
            <a:avLst/>
          </a:prstGeom>
        </p:spPr>
        <p:txBody>
          <a:bodyPr anchor="t" rtlCol="false" tIns="0" lIns="0" bIns="0" rIns="0">
            <a:spAutoFit/>
          </a:bodyPr>
          <a:lstStyle/>
          <a:p>
            <a:pPr algn="l" marL="0" indent="0" lvl="0">
              <a:lnSpc>
                <a:spcPts val="16167"/>
              </a:lnSpc>
              <a:spcBef>
                <a:spcPct val="0"/>
              </a:spcBef>
            </a:pPr>
            <a:r>
              <a:rPr lang="en-US" b="true" sz="11715" spc="1148">
                <a:solidFill>
                  <a:srgbClr val="231F20"/>
                </a:solidFill>
                <a:latin typeface="Oswald Bold"/>
                <a:ea typeface="Oswald Bold"/>
                <a:cs typeface="Oswald Bold"/>
                <a:sym typeface="Oswald Bold"/>
              </a:rPr>
              <a:t>THANK YOU</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PROBLEM</a:t>
            </a:r>
          </a:p>
        </p:txBody>
      </p:sp>
      <p:sp>
        <p:nvSpPr>
          <p:cNvPr name="TextBox 17" id="17"/>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SOLUTION</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STEPS</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PROGRESS</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IOT</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PTODUCT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grpSp>
        <p:nvGrpSpPr>
          <p:cNvPr name="Group 6" id="6"/>
          <p:cNvGrpSpPr>
            <a:grpSpLocks noChangeAspect="true"/>
          </p:cNvGrpSpPr>
          <p:nvPr/>
        </p:nvGrpSpPr>
        <p:grpSpPr>
          <a:xfrm rot="0">
            <a:off x="10283888" y="2130114"/>
            <a:ext cx="7128214" cy="7128186"/>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sp>
        <p:nvSpPr>
          <p:cNvPr name="Freeform 8" id="8"/>
          <p:cNvSpPr/>
          <p:nvPr/>
        </p:nvSpPr>
        <p:spPr>
          <a:xfrm flipH="false" flipV="false" rot="0">
            <a:off x="1081501" y="7994061"/>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9" id="9"/>
          <p:cNvGrpSpPr/>
          <p:nvPr/>
        </p:nvGrpSpPr>
        <p:grpSpPr>
          <a:xfrm rot="0">
            <a:off x="875898" y="2751816"/>
            <a:ext cx="10105804" cy="5691993"/>
            <a:chOff x="0" y="0"/>
            <a:chExt cx="3871971" cy="2180849"/>
          </a:xfrm>
        </p:grpSpPr>
        <p:sp>
          <p:nvSpPr>
            <p:cNvPr name="Freeform 10" id="10"/>
            <p:cNvSpPr/>
            <p:nvPr/>
          </p:nvSpPr>
          <p:spPr>
            <a:xfrm flipH="false" flipV="false" rot="0">
              <a:off x="0" y="0"/>
              <a:ext cx="3871971" cy="2180849"/>
            </a:xfrm>
            <a:custGeom>
              <a:avLst/>
              <a:gdLst/>
              <a:ahLst/>
              <a:cxnLst/>
              <a:rect r="r" b="b" t="t" l="l"/>
              <a:pathLst>
                <a:path h="2180849" w="3871971">
                  <a:moveTo>
                    <a:pt x="0" y="0"/>
                  </a:moveTo>
                  <a:lnTo>
                    <a:pt x="3871971" y="0"/>
                  </a:lnTo>
                  <a:lnTo>
                    <a:pt x="3871971" y="2180849"/>
                  </a:lnTo>
                  <a:lnTo>
                    <a:pt x="0" y="2180849"/>
                  </a:lnTo>
                  <a:close/>
                </a:path>
              </a:pathLst>
            </a:custGeom>
            <a:solidFill>
              <a:srgbClr val="EFEFEF"/>
            </a:solidFill>
          </p:spPr>
        </p:sp>
        <p:sp>
          <p:nvSpPr>
            <p:cNvPr name="TextBox 11" id="11"/>
            <p:cNvSpPr txBox="true"/>
            <p:nvPr/>
          </p:nvSpPr>
          <p:spPr>
            <a:xfrm>
              <a:off x="0" y="-19050"/>
              <a:ext cx="3871971" cy="2199899"/>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200245" y="1121330"/>
            <a:ext cx="8829860" cy="1341526"/>
          </a:xfrm>
          <a:prstGeom prst="rect">
            <a:avLst/>
          </a:prstGeom>
        </p:spPr>
        <p:txBody>
          <a:bodyPr anchor="t" rtlCol="false" tIns="0" lIns="0" bIns="0" rIns="0">
            <a:spAutoFit/>
          </a:bodyPr>
          <a:lstStyle/>
          <a:p>
            <a:pPr algn="l">
              <a:lnSpc>
                <a:spcPts val="11015"/>
              </a:lnSpc>
            </a:pPr>
            <a:r>
              <a:rPr lang="en-US" b="true" sz="7982" spc="782">
                <a:solidFill>
                  <a:srgbClr val="231F20"/>
                </a:solidFill>
                <a:latin typeface="Oswald Bold"/>
                <a:ea typeface="Oswald Bold"/>
                <a:cs typeface="Oswald Bold"/>
                <a:sym typeface="Oswald Bold"/>
              </a:rPr>
              <a:t>INTRODUCTION</a:t>
            </a:r>
          </a:p>
        </p:txBody>
      </p:sp>
      <p:sp>
        <p:nvSpPr>
          <p:cNvPr name="Freeform 13" id="13"/>
          <p:cNvSpPr/>
          <p:nvPr/>
        </p:nvSpPr>
        <p:spPr>
          <a:xfrm flipH="false" flipV="false" rot="0">
            <a:off x="-2779578" y="7884243"/>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162062" y="3144565"/>
            <a:ext cx="9591843" cy="4763770"/>
          </a:xfrm>
          <a:prstGeom prst="rect">
            <a:avLst/>
          </a:prstGeom>
        </p:spPr>
        <p:txBody>
          <a:bodyPr anchor="t" rtlCol="false" tIns="0" lIns="0" bIns="0" rIns="0">
            <a:spAutoFit/>
          </a:bodyPr>
          <a:lstStyle/>
          <a:p>
            <a:pPr algn="ctr">
              <a:lnSpc>
                <a:spcPts val="3769"/>
              </a:lnSpc>
              <a:spcBef>
                <a:spcPct val="0"/>
              </a:spcBef>
            </a:pPr>
            <a:r>
              <a:rPr lang="en-US" sz="2899">
                <a:solidFill>
                  <a:srgbClr val="231F20"/>
                </a:solidFill>
                <a:latin typeface="Open Sauce"/>
                <a:ea typeface="Open Sauce"/>
                <a:cs typeface="Open Sauce"/>
                <a:sym typeface="Open Sauce"/>
              </a:rPr>
              <a:t>The Smart Attendance System using Computer Vision is an automated solution designed to streamline the process of marking attendance in classrooms. By leveraging face recognition technology, the system enables professors to capture a photo of the class, which is then processed to identify students and automatically record their attendance. This eliminates the need for manual roll calls, saves time, and enhances accuracy, providing a modern, tech-driven approach to classroom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822842" y="-430461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63000" y="346903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6" id="6"/>
          <p:cNvGrpSpPr/>
          <p:nvPr/>
        </p:nvGrpSpPr>
        <p:grpSpPr>
          <a:xfrm rot="0">
            <a:off x="6893475" y="3104002"/>
            <a:ext cx="9034431" cy="2808103"/>
            <a:chOff x="0" y="0"/>
            <a:chExt cx="1744696" cy="542290"/>
          </a:xfrm>
        </p:grpSpPr>
        <p:sp>
          <p:nvSpPr>
            <p:cNvPr name="Freeform 7" id="7"/>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1410691" y="6530704"/>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0" id="10"/>
          <p:cNvGrpSpPr/>
          <p:nvPr/>
        </p:nvGrpSpPr>
        <p:grpSpPr>
          <a:xfrm rot="0">
            <a:off x="2179166" y="6165673"/>
            <a:ext cx="9034431" cy="2808103"/>
            <a:chOff x="0" y="0"/>
            <a:chExt cx="1744696" cy="542290"/>
          </a:xfrm>
        </p:grpSpPr>
        <p:sp>
          <p:nvSpPr>
            <p:cNvPr name="Freeform 11" id="11"/>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6893475" y="3133582"/>
            <a:ext cx="9034431" cy="640693"/>
            <a:chOff x="0" y="0"/>
            <a:chExt cx="2379439" cy="168742"/>
          </a:xfrm>
        </p:grpSpPr>
        <p:sp>
          <p:nvSpPr>
            <p:cNvPr name="Freeform 14" id="14"/>
            <p:cNvSpPr/>
            <p:nvPr/>
          </p:nvSpPr>
          <p:spPr>
            <a:xfrm flipH="false" flipV="false" rot="0">
              <a:off x="0" y="0"/>
              <a:ext cx="2379439" cy="168742"/>
            </a:xfrm>
            <a:custGeom>
              <a:avLst/>
              <a:gdLst/>
              <a:ahLst/>
              <a:cxnLst/>
              <a:rect r="r" b="b" t="t" l="l"/>
              <a:pathLst>
                <a:path h="168742" w="2379439">
                  <a:moveTo>
                    <a:pt x="0" y="0"/>
                  </a:moveTo>
                  <a:lnTo>
                    <a:pt x="2379439" y="0"/>
                  </a:lnTo>
                  <a:lnTo>
                    <a:pt x="2379439" y="168742"/>
                  </a:lnTo>
                  <a:lnTo>
                    <a:pt x="0" y="168742"/>
                  </a:lnTo>
                  <a:close/>
                </a:path>
              </a:pathLst>
            </a:custGeom>
            <a:solidFill>
              <a:srgbClr val="1A1A1A"/>
            </a:solidFill>
          </p:spPr>
        </p:sp>
        <p:sp>
          <p:nvSpPr>
            <p:cNvPr name="TextBox 15" id="15"/>
            <p:cNvSpPr txBox="true"/>
            <p:nvPr/>
          </p:nvSpPr>
          <p:spPr>
            <a:xfrm>
              <a:off x="0" y="-38100"/>
              <a:ext cx="2379439" cy="206842"/>
            </a:xfrm>
            <a:prstGeom prst="rect">
              <a:avLst/>
            </a:prstGeom>
          </p:spPr>
          <p:txBody>
            <a:bodyPr anchor="ctr" rtlCol="false" tIns="50800" lIns="50800" bIns="50800" rIns="50800"/>
            <a:lstStyle/>
            <a:p>
              <a:pPr algn="ctr" marL="0" indent="0" lvl="0">
                <a:lnSpc>
                  <a:spcPts val="3148"/>
                </a:lnSpc>
                <a:spcBef>
                  <a:spcPct val="0"/>
                </a:spcBef>
              </a:pPr>
              <a:r>
                <a:rPr lang="en-US" b="true" sz="2281" spc="22">
                  <a:solidFill>
                    <a:srgbClr val="FFFFFF"/>
                  </a:solidFill>
                  <a:latin typeface="Open Sauce Bold"/>
                  <a:ea typeface="Open Sauce Bold"/>
                  <a:cs typeface="Open Sauce Bold"/>
                  <a:sym typeface="Open Sauce Bold"/>
                </a:rPr>
                <a:t>Manual Attendance is Time-Consuming and Prone to Errors:</a:t>
              </a:r>
            </a:p>
          </p:txBody>
        </p:sp>
      </p:grpSp>
      <p:grpSp>
        <p:nvGrpSpPr>
          <p:cNvPr name="Group 16" id="16"/>
          <p:cNvGrpSpPr/>
          <p:nvPr/>
        </p:nvGrpSpPr>
        <p:grpSpPr>
          <a:xfrm rot="0">
            <a:off x="2179166" y="6193280"/>
            <a:ext cx="9034431" cy="636748"/>
            <a:chOff x="0" y="0"/>
            <a:chExt cx="2379439" cy="167703"/>
          </a:xfrm>
        </p:grpSpPr>
        <p:sp>
          <p:nvSpPr>
            <p:cNvPr name="Freeform 17" id="17"/>
            <p:cNvSpPr/>
            <p:nvPr/>
          </p:nvSpPr>
          <p:spPr>
            <a:xfrm flipH="false" flipV="false" rot="0">
              <a:off x="0" y="0"/>
              <a:ext cx="2379439" cy="167703"/>
            </a:xfrm>
            <a:custGeom>
              <a:avLst/>
              <a:gdLst/>
              <a:ahLst/>
              <a:cxnLst/>
              <a:rect r="r" b="b" t="t" l="l"/>
              <a:pathLst>
                <a:path h="167703" w="2379439">
                  <a:moveTo>
                    <a:pt x="0" y="0"/>
                  </a:moveTo>
                  <a:lnTo>
                    <a:pt x="2379439" y="0"/>
                  </a:lnTo>
                  <a:lnTo>
                    <a:pt x="2379439" y="167703"/>
                  </a:lnTo>
                  <a:lnTo>
                    <a:pt x="0" y="167703"/>
                  </a:lnTo>
                  <a:close/>
                </a:path>
              </a:pathLst>
            </a:custGeom>
            <a:solidFill>
              <a:srgbClr val="1A1A1A"/>
            </a:solidFill>
          </p:spPr>
        </p:sp>
        <p:sp>
          <p:nvSpPr>
            <p:cNvPr name="TextBox 18" id="18"/>
            <p:cNvSpPr txBox="true"/>
            <p:nvPr/>
          </p:nvSpPr>
          <p:spPr>
            <a:xfrm>
              <a:off x="0" y="-38100"/>
              <a:ext cx="2379439" cy="205803"/>
            </a:xfrm>
            <a:prstGeom prst="rect">
              <a:avLst/>
            </a:prstGeom>
          </p:spPr>
          <p:txBody>
            <a:bodyPr anchor="ctr" rtlCol="false" tIns="50800" lIns="50800" bIns="50800" rIns="50800"/>
            <a:lstStyle/>
            <a:p>
              <a:pPr algn="ctr" marL="0" indent="0" lvl="0">
                <a:lnSpc>
                  <a:spcPts val="3173"/>
                </a:lnSpc>
                <a:spcBef>
                  <a:spcPct val="0"/>
                </a:spcBef>
              </a:pPr>
              <a:r>
                <a:rPr lang="en-US" b="true" sz="2299" spc="22">
                  <a:solidFill>
                    <a:srgbClr val="FFFFFF"/>
                  </a:solidFill>
                  <a:latin typeface="Open Sauce Bold"/>
                  <a:ea typeface="Open Sauce Bold"/>
                  <a:cs typeface="Open Sauce Bold"/>
                  <a:sym typeface="Open Sauce Bold"/>
                </a:rPr>
                <a:t>Lack of a Reliable System to Prevent Proxy Attendance:</a:t>
              </a:r>
              <a:r>
                <a:rPr lang="en-US" b="true" sz="2299" spc="22">
                  <a:solidFill>
                    <a:srgbClr val="FFFFFF"/>
                  </a:solidFill>
                  <a:latin typeface="Open Sauce Bold"/>
                  <a:ea typeface="Open Sauce Bold"/>
                  <a:cs typeface="Open Sauce Bold"/>
                  <a:sym typeface="Open Sauce Bold"/>
                </a:rPr>
                <a:t> </a:t>
              </a:r>
            </a:p>
          </p:txBody>
        </p:sp>
      </p:grpSp>
      <p:sp>
        <p:nvSpPr>
          <p:cNvPr name="Freeform 19" id="19"/>
          <p:cNvSpPr/>
          <p:nvPr/>
        </p:nvSpPr>
        <p:spPr>
          <a:xfrm flipH="false" flipV="false" rot="0">
            <a:off x="2163000" y="3143107"/>
            <a:ext cx="4533382" cy="2768999"/>
          </a:xfrm>
          <a:custGeom>
            <a:avLst/>
            <a:gdLst/>
            <a:ahLst/>
            <a:cxnLst/>
            <a:rect r="r" b="b" t="t" l="l"/>
            <a:pathLst>
              <a:path h="2768999" w="4533382">
                <a:moveTo>
                  <a:pt x="0" y="0"/>
                </a:moveTo>
                <a:lnTo>
                  <a:pt x="4533382" y="0"/>
                </a:lnTo>
                <a:lnTo>
                  <a:pt x="4533382" y="2768999"/>
                </a:lnTo>
                <a:lnTo>
                  <a:pt x="0" y="2768999"/>
                </a:lnTo>
                <a:lnTo>
                  <a:pt x="0" y="0"/>
                </a:lnTo>
                <a:close/>
              </a:path>
            </a:pathLst>
          </a:custGeom>
          <a:blipFill>
            <a:blip r:embed="rId7"/>
            <a:stretch>
              <a:fillRect l="-1515" t="-43633" r="-2831" b="-27203"/>
            </a:stretch>
          </a:blipFill>
        </p:spPr>
      </p:sp>
      <p:sp>
        <p:nvSpPr>
          <p:cNvPr name="Freeform 20" id="20"/>
          <p:cNvSpPr/>
          <p:nvPr/>
        </p:nvSpPr>
        <p:spPr>
          <a:xfrm flipH="false" flipV="false" rot="0">
            <a:off x="11429741" y="6083556"/>
            <a:ext cx="4454689" cy="2890221"/>
          </a:xfrm>
          <a:custGeom>
            <a:avLst/>
            <a:gdLst/>
            <a:ahLst/>
            <a:cxnLst/>
            <a:rect r="r" b="b" t="t" l="l"/>
            <a:pathLst>
              <a:path h="2890221" w="4454689">
                <a:moveTo>
                  <a:pt x="0" y="0"/>
                </a:moveTo>
                <a:lnTo>
                  <a:pt x="4454689" y="0"/>
                </a:lnTo>
                <a:lnTo>
                  <a:pt x="4454689" y="2890221"/>
                </a:lnTo>
                <a:lnTo>
                  <a:pt x="0" y="2890221"/>
                </a:lnTo>
                <a:lnTo>
                  <a:pt x="0" y="0"/>
                </a:lnTo>
                <a:close/>
              </a:path>
            </a:pathLst>
          </a:custGeom>
          <a:blipFill>
            <a:blip r:embed="rId8"/>
            <a:stretch>
              <a:fillRect l="0" t="-20664" r="0" b="-33465"/>
            </a:stretch>
          </a:blipFill>
        </p:spPr>
      </p:sp>
      <p:sp>
        <p:nvSpPr>
          <p:cNvPr name="TextBox 21" id="21"/>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000000"/>
                </a:solidFill>
                <a:latin typeface="Oswald Bold"/>
                <a:ea typeface="Oswald Bold"/>
                <a:cs typeface="Oswald Bold"/>
                <a:sym typeface="Oswald Bold"/>
              </a:rPr>
              <a:t>PROBLEMS</a:t>
            </a:r>
          </a:p>
        </p:txBody>
      </p:sp>
      <p:sp>
        <p:nvSpPr>
          <p:cNvPr name="TextBox 22" id="22"/>
          <p:cNvSpPr txBox="true"/>
          <p:nvPr/>
        </p:nvSpPr>
        <p:spPr>
          <a:xfrm rot="0">
            <a:off x="7670590" y="3909195"/>
            <a:ext cx="7518303" cy="1669161"/>
          </a:xfrm>
          <a:prstGeom prst="rect">
            <a:avLst/>
          </a:prstGeom>
        </p:spPr>
        <p:txBody>
          <a:bodyPr anchor="t" rtlCol="false" tIns="0" lIns="0" bIns="0" rIns="0">
            <a:spAutoFit/>
          </a:bodyPr>
          <a:lstStyle/>
          <a:p>
            <a:pPr algn="just">
              <a:lnSpc>
                <a:spcPts val="3311"/>
              </a:lnSpc>
            </a:pPr>
            <a:r>
              <a:rPr lang="en-US" sz="2400" spc="235">
                <a:solidFill>
                  <a:srgbClr val="231F20"/>
                </a:solidFill>
                <a:latin typeface="Open Sauce"/>
                <a:ea typeface="Open Sauce"/>
                <a:cs typeface="Open Sauce"/>
                <a:sym typeface="Open Sauce"/>
              </a:rPr>
              <a:t>In large classrooms, taking attendance manually consumes valuable lecture time and often results in errors, such as missed entries or incorrect marking.</a:t>
            </a:r>
          </a:p>
        </p:txBody>
      </p:sp>
      <p:sp>
        <p:nvSpPr>
          <p:cNvPr name="TextBox 23" id="23"/>
          <p:cNvSpPr txBox="true"/>
          <p:nvPr/>
        </p:nvSpPr>
        <p:spPr>
          <a:xfrm rot="0">
            <a:off x="2932516" y="6982428"/>
            <a:ext cx="7471333" cy="1669161"/>
          </a:xfrm>
          <a:prstGeom prst="rect">
            <a:avLst/>
          </a:prstGeom>
        </p:spPr>
        <p:txBody>
          <a:bodyPr anchor="t" rtlCol="false" tIns="0" lIns="0" bIns="0" rIns="0">
            <a:spAutoFit/>
          </a:bodyPr>
          <a:lstStyle/>
          <a:p>
            <a:pPr algn="just">
              <a:lnSpc>
                <a:spcPts val="3311"/>
              </a:lnSpc>
            </a:pPr>
            <a:r>
              <a:rPr lang="en-US" sz="2400" spc="235">
                <a:solidFill>
                  <a:srgbClr val="231F20"/>
                </a:solidFill>
                <a:latin typeface="Open Sauce"/>
                <a:ea typeface="Open Sauce"/>
                <a:cs typeface="Open Sauce"/>
                <a:sym typeface="Open Sauce"/>
              </a:rPr>
              <a:t>Traditional attendance methods allow for the possibility of proxy attendance, where students can mark attendance for absent peers, leading to inaccurate records.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852796" y="6390640"/>
            <a:ext cx="8742757" cy="8742757"/>
          </a:xfrm>
          <a:custGeom>
            <a:avLst/>
            <a:gdLst/>
            <a:ahLst/>
            <a:cxnLst/>
            <a:rect r="r" b="b" t="t" l="l"/>
            <a:pathLst>
              <a:path h="8742757" w="8742757">
                <a:moveTo>
                  <a:pt x="0" y="0"/>
                </a:moveTo>
                <a:lnTo>
                  <a:pt x="8742757" y="0"/>
                </a:lnTo>
                <a:lnTo>
                  <a:pt x="8742757" y="8742757"/>
                </a:lnTo>
                <a:lnTo>
                  <a:pt x="0" y="8742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676868" y="5706168"/>
            <a:ext cx="1094611" cy="1199275"/>
          </a:xfrm>
          <a:custGeom>
            <a:avLst/>
            <a:gdLst/>
            <a:ahLst/>
            <a:cxnLst/>
            <a:rect r="r" b="b" t="t" l="l"/>
            <a:pathLst>
              <a:path h="1199275" w="1094611">
                <a:moveTo>
                  <a:pt x="0" y="0"/>
                </a:moveTo>
                <a:lnTo>
                  <a:pt x="1094612" y="0"/>
                </a:lnTo>
                <a:lnTo>
                  <a:pt x="1094612" y="1199275"/>
                </a:lnTo>
                <a:lnTo>
                  <a:pt x="0" y="11992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87803"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599466" y="7830263"/>
            <a:ext cx="1258825" cy="1277406"/>
          </a:xfrm>
          <a:custGeom>
            <a:avLst/>
            <a:gdLst/>
            <a:ahLst/>
            <a:cxnLst/>
            <a:rect r="r" b="b" t="t" l="l"/>
            <a:pathLst>
              <a:path h="1277406" w="1258825">
                <a:moveTo>
                  <a:pt x="0" y="0"/>
                </a:moveTo>
                <a:lnTo>
                  <a:pt x="1258825" y="0"/>
                </a:lnTo>
                <a:lnTo>
                  <a:pt x="1258825" y="1277406"/>
                </a:lnTo>
                <a:lnTo>
                  <a:pt x="0" y="12774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2580416" y="4865427"/>
            <a:ext cx="5581640" cy="2040017"/>
          </a:xfrm>
          <a:prstGeom prst="rect">
            <a:avLst/>
          </a:prstGeom>
        </p:spPr>
        <p:txBody>
          <a:bodyPr anchor="t" rtlCol="false" tIns="0" lIns="0" bIns="0" rIns="0">
            <a:spAutoFit/>
          </a:bodyPr>
          <a:lstStyle/>
          <a:p>
            <a:pPr algn="just" marL="0" indent="0" lvl="0">
              <a:lnSpc>
                <a:spcPts val="2774"/>
              </a:lnSpc>
              <a:spcBef>
                <a:spcPct val="0"/>
              </a:spcBef>
            </a:pPr>
            <a:r>
              <a:rPr lang="en-US" sz="2010" spc="197">
                <a:solidFill>
                  <a:srgbClr val="231F20"/>
                </a:solidFill>
                <a:latin typeface="Open Sauce"/>
                <a:ea typeface="Open Sauce"/>
                <a:cs typeface="Open Sauce"/>
                <a:sym typeface="Open Sauce"/>
              </a:rPr>
              <a:t>Elimination of Proxy Attendance: With facial recognition technology, each student is uniquely identified based on their facial features, ensuring that only present students are marked, thereby preventing proxy attendance.</a:t>
            </a: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874241">
            <a:off x="-5068561" y="-291808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3107513" y="388159"/>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SOLUTIONS</a:t>
            </a:r>
          </a:p>
        </p:txBody>
      </p:sp>
      <p:sp>
        <p:nvSpPr>
          <p:cNvPr name="TextBox 11" id="11"/>
          <p:cNvSpPr txBox="true"/>
          <p:nvPr/>
        </p:nvSpPr>
        <p:spPr>
          <a:xfrm rot="0">
            <a:off x="126784" y="4865427"/>
            <a:ext cx="5740556" cy="2040017"/>
          </a:xfrm>
          <a:prstGeom prst="rect">
            <a:avLst/>
          </a:prstGeom>
        </p:spPr>
        <p:txBody>
          <a:bodyPr anchor="t" rtlCol="false" tIns="0" lIns="0" bIns="0" rIns="0">
            <a:spAutoFit/>
          </a:bodyPr>
          <a:lstStyle/>
          <a:p>
            <a:pPr algn="just" marL="0" indent="0" lvl="0">
              <a:lnSpc>
                <a:spcPts val="2774"/>
              </a:lnSpc>
              <a:spcBef>
                <a:spcPct val="0"/>
              </a:spcBef>
            </a:pPr>
            <a:r>
              <a:rPr lang="en-US" sz="2010" spc="197">
                <a:solidFill>
                  <a:srgbClr val="231F20"/>
                </a:solidFill>
                <a:latin typeface="Open Sauce"/>
                <a:ea typeface="Open Sauce"/>
                <a:cs typeface="Open Sauce"/>
                <a:sym typeface="Open Sauce"/>
              </a:rPr>
              <a:t>Automated Attendance through Face Recognition: By using computer vision to automatically identify and record the attendance of students from a classroom photo, the system reduces the time spent on manual attendance.</a:t>
            </a:r>
          </a:p>
        </p:txBody>
      </p:sp>
      <p:sp>
        <p:nvSpPr>
          <p:cNvPr name="TextBox 12" id="12"/>
          <p:cNvSpPr txBox="true"/>
          <p:nvPr/>
        </p:nvSpPr>
        <p:spPr>
          <a:xfrm rot="0">
            <a:off x="6171095" y="2530727"/>
            <a:ext cx="6106159" cy="2161556"/>
          </a:xfrm>
          <a:prstGeom prst="rect">
            <a:avLst/>
          </a:prstGeom>
        </p:spPr>
        <p:txBody>
          <a:bodyPr anchor="t" rtlCol="false" tIns="0" lIns="0" bIns="0" rIns="0">
            <a:spAutoFit/>
          </a:bodyPr>
          <a:lstStyle/>
          <a:p>
            <a:pPr algn="just" marL="0" indent="0" lvl="0">
              <a:lnSpc>
                <a:spcPts val="2912"/>
              </a:lnSpc>
              <a:spcBef>
                <a:spcPct val="0"/>
              </a:spcBef>
            </a:pPr>
            <a:r>
              <a:rPr lang="en-US" sz="2110" spc="206">
                <a:solidFill>
                  <a:srgbClr val="231F20"/>
                </a:solidFill>
                <a:latin typeface="Open Sauce"/>
                <a:ea typeface="Open Sauce"/>
                <a:cs typeface="Open Sauce"/>
                <a:sym typeface="Open Sauce"/>
              </a:rPr>
              <a:t>Real-Time Processing and Instant Record Generation: The system processes the class photo in real-time, generating attendance records almost instantly, preventing delays and minimizing disruption during lectures.</a:t>
            </a:r>
          </a:p>
        </p:txBody>
      </p:sp>
      <p:grpSp>
        <p:nvGrpSpPr>
          <p:cNvPr name="Group 13" id="13"/>
          <p:cNvGrpSpPr>
            <a:grpSpLocks noChangeAspect="true"/>
          </p:cNvGrpSpPr>
          <p:nvPr/>
        </p:nvGrpSpPr>
        <p:grpSpPr>
          <a:xfrm rot="0">
            <a:off x="11383406" y="7097991"/>
            <a:ext cx="2808418" cy="2797447"/>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3"/>
              <a:stretch>
                <a:fillRect l="-3388" t="0" r="-3388" b="-7254"/>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16" id="16"/>
          <p:cNvGrpSpPr>
            <a:grpSpLocks noChangeAspect="true"/>
          </p:cNvGrpSpPr>
          <p:nvPr/>
        </p:nvGrpSpPr>
        <p:grpSpPr>
          <a:xfrm rot="0">
            <a:off x="7819965" y="4981591"/>
            <a:ext cx="2808418" cy="2797447"/>
            <a:chOff x="0" y="0"/>
            <a:chExt cx="6502400" cy="6477000"/>
          </a:xfrm>
        </p:grpSpPr>
        <p:sp>
          <p:nvSpPr>
            <p:cNvPr name="Freeform 17" id="1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4"/>
              <a:stretch>
                <a:fillRect l="223" t="0" r="223" b="0"/>
              </a:stretch>
            </a:blipFill>
          </p:spPr>
        </p:sp>
        <p:sp>
          <p:nvSpPr>
            <p:cNvPr name="Freeform 18" id="1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19" id="19"/>
          <p:cNvGrpSpPr>
            <a:grpSpLocks noChangeAspect="true"/>
          </p:cNvGrpSpPr>
          <p:nvPr/>
        </p:nvGrpSpPr>
        <p:grpSpPr>
          <a:xfrm rot="0">
            <a:off x="4017941" y="7070242"/>
            <a:ext cx="2808418" cy="2797447"/>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5"/>
              <a:stretch>
                <a:fillRect l="223" t="0" r="223" b="0"/>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206" y="2387580"/>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589541" y="5956731"/>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707506"/>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779206" y="280612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
        <p:nvSpPr>
          <p:cNvPr name="TextBox 10" id="10"/>
          <p:cNvSpPr txBox="true"/>
          <p:nvPr/>
        </p:nvSpPr>
        <p:spPr>
          <a:xfrm rot="0">
            <a:off x="2306468" y="6409890"/>
            <a:ext cx="2973021" cy="2027711"/>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MAKING OF COMPUTER VISION MODEL</a:t>
            </a:r>
          </a:p>
        </p:txBody>
      </p:sp>
      <p:sp>
        <p:nvSpPr>
          <p:cNvPr name="Freeform 11" id="11"/>
          <p:cNvSpPr/>
          <p:nvPr/>
        </p:nvSpPr>
        <p:spPr>
          <a:xfrm flipH="false" flipV="false" rot="0">
            <a:off x="6267505" y="2387580"/>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7030737" y="5707506"/>
            <a:ext cx="501082" cy="50108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6267505" y="280612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Freeform 16" id="16"/>
          <p:cNvSpPr/>
          <p:nvPr/>
        </p:nvSpPr>
        <p:spPr>
          <a:xfrm flipH="false" flipV="false" rot="0">
            <a:off x="9758062" y="2387580"/>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0521294" y="5707506"/>
            <a:ext cx="501082" cy="50108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9758062" y="280612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Freeform 21" id="21"/>
          <p:cNvSpPr/>
          <p:nvPr/>
        </p:nvSpPr>
        <p:spPr>
          <a:xfrm flipH="false" flipV="false" rot="0">
            <a:off x="13248619" y="2387580"/>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14011851" y="5707506"/>
            <a:ext cx="501082" cy="50108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3248619" y="2806129"/>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04</a:t>
            </a:r>
          </a:p>
        </p:txBody>
      </p:sp>
      <p:sp>
        <p:nvSpPr>
          <p:cNvPr name="TextBox 26" id="26"/>
          <p:cNvSpPr txBox="true"/>
          <p:nvPr/>
        </p:nvSpPr>
        <p:spPr>
          <a:xfrm rot="0">
            <a:off x="5814979" y="6409890"/>
            <a:ext cx="2932599" cy="1513441"/>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MAKING</a:t>
            </a:r>
          </a:p>
          <a:p>
            <a:pPr algn="ctr">
              <a:lnSpc>
                <a:spcPts val="4073"/>
              </a:lnSpc>
            </a:pPr>
            <a:r>
              <a:rPr lang="en-US" b="true" sz="2951" spc="289">
                <a:solidFill>
                  <a:srgbClr val="231F20"/>
                </a:solidFill>
                <a:latin typeface="DM Sans Bold"/>
                <a:ea typeface="DM Sans Bold"/>
                <a:cs typeface="DM Sans Bold"/>
                <a:sym typeface="DM Sans Bold"/>
              </a:rPr>
              <a:t>OF APPLICATION</a:t>
            </a:r>
          </a:p>
        </p:txBody>
      </p:sp>
      <p:sp>
        <p:nvSpPr>
          <p:cNvPr name="TextBox 27" id="27"/>
          <p:cNvSpPr txBox="true"/>
          <p:nvPr/>
        </p:nvSpPr>
        <p:spPr>
          <a:xfrm rot="0">
            <a:off x="9317767" y="6409890"/>
            <a:ext cx="2908137" cy="2027711"/>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INTEGRATE THE MODEL WITH THE APPLICATION</a:t>
            </a:r>
          </a:p>
        </p:txBody>
      </p:sp>
      <p:sp>
        <p:nvSpPr>
          <p:cNvPr name="TextBox 28" id="28"/>
          <p:cNvSpPr txBox="true"/>
          <p:nvPr/>
        </p:nvSpPr>
        <p:spPr>
          <a:xfrm rot="0">
            <a:off x="12907476" y="6381315"/>
            <a:ext cx="2709833" cy="645380"/>
          </a:xfrm>
          <a:prstGeom prst="rect">
            <a:avLst/>
          </a:prstGeom>
        </p:spPr>
        <p:txBody>
          <a:bodyPr anchor="t" rtlCol="false" tIns="0" lIns="0" bIns="0" rIns="0">
            <a:spAutoFit/>
          </a:bodyPr>
          <a:lstStyle/>
          <a:p>
            <a:pPr algn="ctr">
              <a:lnSpc>
                <a:spcPts val="5315"/>
              </a:lnSpc>
            </a:pPr>
            <a:r>
              <a:rPr lang="en-US" b="true" sz="3851" spc="377">
                <a:solidFill>
                  <a:srgbClr val="231F20"/>
                </a:solidFill>
                <a:latin typeface="DM Sans Bold"/>
                <a:ea typeface="DM Sans Bold"/>
                <a:cs typeface="DM Sans Bold"/>
                <a:sym typeface="DM Sans Bold"/>
              </a:rPr>
              <a:t>IOT</a:t>
            </a:r>
          </a:p>
        </p:txBody>
      </p:sp>
      <p:sp>
        <p:nvSpPr>
          <p:cNvPr name="Freeform 29" id="29"/>
          <p:cNvSpPr/>
          <p:nvPr/>
        </p:nvSpPr>
        <p:spPr>
          <a:xfrm flipH="false" flipV="false" rot="-10799999">
            <a:off x="-2729621" y="-675971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3864746" y="287052"/>
            <a:ext cx="10906040" cy="1349947"/>
          </a:xfrm>
          <a:prstGeom prst="rect">
            <a:avLst/>
          </a:prstGeom>
        </p:spPr>
        <p:txBody>
          <a:bodyPr anchor="t" rtlCol="false" tIns="0" lIns="0" bIns="0" rIns="0">
            <a:spAutoFit/>
          </a:bodyPr>
          <a:lstStyle/>
          <a:p>
            <a:pPr algn="ctr">
              <a:lnSpc>
                <a:spcPts val="11082"/>
              </a:lnSpc>
            </a:pPr>
            <a:r>
              <a:rPr lang="en-US" b="true" sz="8030" spc="786">
                <a:solidFill>
                  <a:srgbClr val="000000"/>
                </a:solidFill>
                <a:latin typeface="Oswald Bold"/>
                <a:ea typeface="Oswald Bold"/>
                <a:cs typeface="Oswald Bold"/>
                <a:sym typeface="Oswald Bold"/>
              </a:rPr>
              <a:t>STEPS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124253" y="-9254096"/>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60093" y="4434807"/>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9118276" y="5459717"/>
            <a:ext cx="2932415" cy="2351362"/>
            <a:chOff x="0" y="0"/>
            <a:chExt cx="1075555" cy="862436"/>
          </a:xfrm>
        </p:grpSpPr>
        <p:sp>
          <p:nvSpPr>
            <p:cNvPr name="Freeform 8" id="8"/>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3662347" y="4798127"/>
            <a:ext cx="2932415" cy="2351362"/>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1885381">
            <a:off x="12051245" y="7352883"/>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538888" y="1195362"/>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PROGRESS</a:t>
            </a:r>
          </a:p>
        </p:txBody>
      </p:sp>
      <p:sp>
        <p:nvSpPr>
          <p:cNvPr name="TextBox 15" id="15"/>
          <p:cNvSpPr txBox="true"/>
          <p:nvPr/>
        </p:nvSpPr>
        <p:spPr>
          <a:xfrm rot="0">
            <a:off x="4459106" y="5114925"/>
            <a:ext cx="2534389" cy="858883"/>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Now we are importing data (images) directly from Google-Drive</a:t>
            </a:r>
          </a:p>
        </p:txBody>
      </p:sp>
      <p:sp>
        <p:nvSpPr>
          <p:cNvPr name="TextBox 16" id="16"/>
          <p:cNvSpPr txBox="true"/>
          <p:nvPr/>
        </p:nvSpPr>
        <p:spPr>
          <a:xfrm rot="0">
            <a:off x="9328386" y="5653202"/>
            <a:ext cx="2534389" cy="1731617"/>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initially we were embedding images every time, but now we embed it only once and use the same for the number of time</a:t>
            </a:r>
          </a:p>
        </p:txBody>
      </p:sp>
      <p:sp>
        <p:nvSpPr>
          <p:cNvPr name="TextBox 17" id="17"/>
          <p:cNvSpPr txBox="true"/>
          <p:nvPr/>
        </p:nvSpPr>
        <p:spPr>
          <a:xfrm rot="0">
            <a:off x="13872457" y="5014290"/>
            <a:ext cx="2534389" cy="1731617"/>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IOT Model is ready, now we are able to capture image and process it from Raspberry Pi itself. And export to model directly </a:t>
            </a:r>
          </a:p>
        </p:txBody>
      </p:sp>
      <p:sp>
        <p:nvSpPr>
          <p:cNvPr name="Freeform 18" id="18"/>
          <p:cNvSpPr/>
          <p:nvPr/>
        </p:nvSpPr>
        <p:spPr>
          <a:xfrm flipH="true" flipV="false" rot="-8970905">
            <a:off x="7363115" y="4547214"/>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887923">
            <a:off x="-5449727" y="715767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2441" y="4451061"/>
            <a:ext cx="4804931" cy="3544621"/>
          </a:xfrm>
          <a:custGeom>
            <a:avLst/>
            <a:gdLst/>
            <a:ahLst/>
            <a:cxnLst/>
            <a:rect r="r" b="b" t="t" l="l"/>
            <a:pathLst>
              <a:path h="3544621" w="4804931">
                <a:moveTo>
                  <a:pt x="0" y="0"/>
                </a:moveTo>
                <a:lnTo>
                  <a:pt x="4804930" y="0"/>
                </a:lnTo>
                <a:lnTo>
                  <a:pt x="4804930" y="3544620"/>
                </a:lnTo>
                <a:lnTo>
                  <a:pt x="0" y="3544620"/>
                </a:lnTo>
                <a:lnTo>
                  <a:pt x="0" y="0"/>
                </a:lnTo>
                <a:close/>
              </a:path>
            </a:pathLst>
          </a:custGeom>
          <a:blipFill>
            <a:blip r:embed="rId5"/>
            <a:stretch>
              <a:fillRect l="0" t="0" r="0" b="0"/>
            </a:stretch>
          </a:blipFill>
        </p:spPr>
      </p:sp>
      <p:sp>
        <p:nvSpPr>
          <p:cNvPr name="Freeform 5" id="5"/>
          <p:cNvSpPr/>
          <p:nvPr/>
        </p:nvSpPr>
        <p:spPr>
          <a:xfrm flipH="false" flipV="false" rot="0">
            <a:off x="7059684" y="4139054"/>
            <a:ext cx="4168633" cy="4168633"/>
          </a:xfrm>
          <a:custGeom>
            <a:avLst/>
            <a:gdLst/>
            <a:ahLst/>
            <a:cxnLst/>
            <a:rect r="r" b="b" t="t" l="l"/>
            <a:pathLst>
              <a:path h="4168633" w="4168633">
                <a:moveTo>
                  <a:pt x="0" y="0"/>
                </a:moveTo>
                <a:lnTo>
                  <a:pt x="4168632" y="0"/>
                </a:lnTo>
                <a:lnTo>
                  <a:pt x="4168632" y="4168633"/>
                </a:lnTo>
                <a:lnTo>
                  <a:pt x="0" y="4168633"/>
                </a:lnTo>
                <a:lnTo>
                  <a:pt x="0" y="0"/>
                </a:lnTo>
                <a:close/>
              </a:path>
            </a:pathLst>
          </a:custGeom>
          <a:blipFill>
            <a:blip r:embed="rId6"/>
            <a:stretch>
              <a:fillRect l="0" t="0" r="0" b="0"/>
            </a:stretch>
          </a:blipFill>
        </p:spPr>
      </p:sp>
      <p:sp>
        <p:nvSpPr>
          <p:cNvPr name="Freeform 6" id="6"/>
          <p:cNvSpPr/>
          <p:nvPr/>
        </p:nvSpPr>
        <p:spPr>
          <a:xfrm flipH="false" flipV="false" rot="0">
            <a:off x="13202639" y="4008557"/>
            <a:ext cx="4276604" cy="4429627"/>
          </a:xfrm>
          <a:custGeom>
            <a:avLst/>
            <a:gdLst/>
            <a:ahLst/>
            <a:cxnLst/>
            <a:rect r="r" b="b" t="t" l="l"/>
            <a:pathLst>
              <a:path h="4429627" w="4276604">
                <a:moveTo>
                  <a:pt x="0" y="0"/>
                </a:moveTo>
                <a:lnTo>
                  <a:pt x="4276604" y="0"/>
                </a:lnTo>
                <a:lnTo>
                  <a:pt x="4276604" y="4429628"/>
                </a:lnTo>
                <a:lnTo>
                  <a:pt x="0" y="4429628"/>
                </a:lnTo>
                <a:lnTo>
                  <a:pt x="0" y="0"/>
                </a:lnTo>
                <a:close/>
              </a:path>
            </a:pathLst>
          </a:custGeom>
          <a:blipFill>
            <a:blip r:embed="rId7"/>
            <a:stretch>
              <a:fillRect l="-10654" t="-29276" r="0" b="-13165"/>
            </a:stretch>
          </a:blipFill>
        </p:spPr>
      </p:sp>
      <p:sp>
        <p:nvSpPr>
          <p:cNvPr name="Freeform 7" id="7"/>
          <p:cNvSpPr/>
          <p:nvPr/>
        </p:nvSpPr>
        <p:spPr>
          <a:xfrm flipH="false" flipV="false" rot="0">
            <a:off x="5688030" y="5687874"/>
            <a:ext cx="1070994" cy="1070994"/>
          </a:xfrm>
          <a:custGeom>
            <a:avLst/>
            <a:gdLst/>
            <a:ahLst/>
            <a:cxnLst/>
            <a:rect r="r" b="b" t="t" l="l"/>
            <a:pathLst>
              <a:path h="1070994" w="1070994">
                <a:moveTo>
                  <a:pt x="0" y="0"/>
                </a:moveTo>
                <a:lnTo>
                  <a:pt x="1070994" y="0"/>
                </a:lnTo>
                <a:lnTo>
                  <a:pt x="1070994" y="1070994"/>
                </a:lnTo>
                <a:lnTo>
                  <a:pt x="0" y="10709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498252" y="5807380"/>
            <a:ext cx="1434451" cy="831982"/>
          </a:xfrm>
          <a:custGeom>
            <a:avLst/>
            <a:gdLst/>
            <a:ahLst/>
            <a:cxnLst/>
            <a:rect r="r" b="b" t="t" l="l"/>
            <a:pathLst>
              <a:path h="831982" w="1434451">
                <a:moveTo>
                  <a:pt x="0" y="0"/>
                </a:moveTo>
                <a:lnTo>
                  <a:pt x="1434451" y="0"/>
                </a:lnTo>
                <a:lnTo>
                  <a:pt x="1434451" y="831982"/>
                </a:lnTo>
                <a:lnTo>
                  <a:pt x="0" y="831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IOT</a:t>
            </a:r>
          </a:p>
        </p:txBody>
      </p:sp>
      <p:sp>
        <p:nvSpPr>
          <p:cNvPr name="TextBox 10" id="10"/>
          <p:cNvSpPr txBox="true"/>
          <p:nvPr/>
        </p:nvSpPr>
        <p:spPr>
          <a:xfrm rot="0">
            <a:off x="2131153" y="8567564"/>
            <a:ext cx="1707505" cy="35306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pen Sauce"/>
                <a:ea typeface="Open Sauce"/>
                <a:cs typeface="Open Sauce"/>
                <a:sym typeface="Open Sauce"/>
              </a:rPr>
              <a:t>Raspberry Pi</a:t>
            </a:r>
          </a:p>
        </p:txBody>
      </p:sp>
      <p:sp>
        <p:nvSpPr>
          <p:cNvPr name="TextBox 11" id="11"/>
          <p:cNvSpPr txBox="true"/>
          <p:nvPr/>
        </p:nvSpPr>
        <p:spPr>
          <a:xfrm rot="0">
            <a:off x="8290247" y="8567564"/>
            <a:ext cx="1707505" cy="71501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pen Sauce"/>
                <a:ea typeface="Open Sauce"/>
                <a:cs typeface="Open Sauce"/>
                <a:sym typeface="Open Sauce"/>
              </a:rPr>
              <a:t>Camera Module</a:t>
            </a:r>
          </a:p>
        </p:txBody>
      </p:sp>
      <p:sp>
        <p:nvSpPr>
          <p:cNvPr name="TextBox 12" id="12"/>
          <p:cNvSpPr txBox="true"/>
          <p:nvPr/>
        </p:nvSpPr>
        <p:spPr>
          <a:xfrm rot="0">
            <a:off x="14806202" y="8901574"/>
            <a:ext cx="1069479" cy="35306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pen Sauce"/>
                <a:ea typeface="Open Sauce"/>
                <a:cs typeface="Open Sauce"/>
                <a:sym typeface="Open Sauce"/>
              </a:rPr>
              <a:t>Attenue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09591" y="3416078"/>
            <a:ext cx="4879141" cy="5579349"/>
          </a:xfrm>
          <a:custGeom>
            <a:avLst/>
            <a:gdLst/>
            <a:ahLst/>
            <a:cxnLst/>
            <a:rect r="r" b="b" t="t" l="l"/>
            <a:pathLst>
              <a:path h="5579349" w="4879141">
                <a:moveTo>
                  <a:pt x="0" y="0"/>
                </a:moveTo>
                <a:lnTo>
                  <a:pt x="4879141" y="0"/>
                </a:lnTo>
                <a:lnTo>
                  <a:pt x="4879141" y="5579349"/>
                </a:lnTo>
                <a:lnTo>
                  <a:pt x="0" y="5579349"/>
                </a:lnTo>
                <a:lnTo>
                  <a:pt x="0" y="0"/>
                </a:lnTo>
                <a:close/>
              </a:path>
            </a:pathLst>
          </a:custGeom>
          <a:blipFill>
            <a:blip r:embed="rId5"/>
            <a:stretch>
              <a:fillRect l="-29203" t="-37456" r="0" b="-13194"/>
            </a:stretch>
          </a:blipFill>
        </p:spPr>
      </p:sp>
      <p:sp>
        <p:nvSpPr>
          <p:cNvPr name="TextBox 5" id="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REVENUE MODEL</a:t>
            </a:r>
          </a:p>
        </p:txBody>
      </p:sp>
      <p:sp>
        <p:nvSpPr>
          <p:cNvPr name="TextBox 6" id="6"/>
          <p:cNvSpPr txBox="true"/>
          <p:nvPr/>
        </p:nvSpPr>
        <p:spPr>
          <a:xfrm rot="0">
            <a:off x="1463931" y="4728340"/>
            <a:ext cx="8915796" cy="2232236"/>
          </a:xfrm>
          <a:prstGeom prst="rect">
            <a:avLst/>
          </a:prstGeom>
        </p:spPr>
        <p:txBody>
          <a:bodyPr anchor="t" rtlCol="false" tIns="0" lIns="0" bIns="0" rIns="0">
            <a:spAutoFit/>
          </a:bodyPr>
          <a:lstStyle/>
          <a:p>
            <a:pPr algn="ctr">
              <a:lnSpc>
                <a:spcPts val="3553"/>
              </a:lnSpc>
            </a:pPr>
            <a:r>
              <a:rPr lang="en-US" sz="2733" b="true">
                <a:solidFill>
                  <a:srgbClr val="231F20"/>
                </a:solidFill>
                <a:latin typeface="Open Sauce Bold"/>
                <a:ea typeface="Open Sauce Bold"/>
                <a:cs typeface="Open Sauce Bold"/>
                <a:sym typeface="Open Sauce Bold"/>
              </a:rPr>
              <a:t>Document Link:</a:t>
            </a:r>
          </a:p>
          <a:p>
            <a:pPr algn="l">
              <a:lnSpc>
                <a:spcPts val="3553"/>
              </a:lnSpc>
              <a:spcBef>
                <a:spcPct val="0"/>
              </a:spcBef>
            </a:pPr>
            <a:r>
              <a:rPr lang="en-US" sz="2733">
                <a:solidFill>
                  <a:srgbClr val="231F20"/>
                </a:solidFill>
                <a:latin typeface="Open Sauce"/>
                <a:ea typeface="Open Sauce"/>
                <a:cs typeface="Open Sauce"/>
                <a:sym typeface="Open Sauce"/>
              </a:rPr>
              <a:t>https://docs.google.com/document/d/1dpl5iwYFx7Eijk9IDqHALnqHFLW2p4f4/edit?usp=sharing&amp;ouid=117029742341889742871&amp;rtpof=true&amp;sd=true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DAGWIxw2AJE</dc:identifier>
  <dcterms:modified xsi:type="dcterms:W3CDTF">2011-08-01T06:04:30Z</dcterms:modified>
  <cp:revision>1</cp:revision>
  <dc:title>End-Term</dc:title>
</cp:coreProperties>
</file>